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19"/>
  </p:notesMasterIdLst>
  <p:sldIdLst>
    <p:sldId id="296" r:id="rId2"/>
    <p:sldId id="297" r:id="rId3"/>
    <p:sldId id="298" r:id="rId4"/>
    <p:sldId id="299" r:id="rId5"/>
    <p:sldId id="309" r:id="rId6"/>
    <p:sldId id="285" r:id="rId7"/>
    <p:sldId id="301" r:id="rId8"/>
    <p:sldId id="310" r:id="rId9"/>
    <p:sldId id="302" r:id="rId10"/>
    <p:sldId id="303" r:id="rId11"/>
    <p:sldId id="304" r:id="rId12"/>
    <p:sldId id="305" r:id="rId13"/>
    <p:sldId id="292" r:id="rId14"/>
    <p:sldId id="306" r:id="rId15"/>
    <p:sldId id="307" r:id="rId16"/>
    <p:sldId id="280" r:id="rId17"/>
    <p:sldId id="30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E6A9A-2F83-472F-A457-3B213AD04D6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A1BED-56F7-4043-9BF9-3859C4D24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7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38C4-6397-40AA-BEE8-C5BAE54F7D44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99B-8256-4B3B-BF1C-72DEC694B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38C4-6397-40AA-BEE8-C5BAE54F7D44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99B-8256-4B3B-BF1C-72DEC694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38C4-6397-40AA-BEE8-C5BAE54F7D44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99B-8256-4B3B-BF1C-72DEC694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38C4-6397-40AA-BEE8-C5BAE54F7D44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99B-8256-4B3B-BF1C-72DEC694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38C4-6397-40AA-BEE8-C5BAE54F7D44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99B-8256-4B3B-BF1C-72DEC694B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38C4-6397-40AA-BEE8-C5BAE54F7D44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99B-8256-4B3B-BF1C-72DEC694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38C4-6397-40AA-BEE8-C5BAE54F7D44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99B-8256-4B3B-BF1C-72DEC694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38C4-6397-40AA-BEE8-C5BAE54F7D44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99B-8256-4B3B-BF1C-72DEC694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38C4-6397-40AA-BEE8-C5BAE54F7D44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99B-8256-4B3B-BF1C-72DEC694B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38C4-6397-40AA-BEE8-C5BAE54F7D44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99B-8256-4B3B-BF1C-72DEC694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38C4-6397-40AA-BEE8-C5BAE54F7D44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99B-8256-4B3B-BF1C-72DEC694B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F1138C4-6397-40AA-BEE8-C5BAE54F7D44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935199B-8256-4B3B-BF1C-72DEC694B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87624" y="1052736"/>
            <a:ext cx="7406640" cy="21474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900" b="1" dirty="0" smtClean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ru-RU" sz="3900" b="1" dirty="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ru-RU" sz="3600" b="1" dirty="0" smtClean="0">
                <a:solidFill>
                  <a:srgbClr val="4F271C">
                    <a:satMod val="130000"/>
                  </a:srgbClr>
                </a:solidFill>
              </a:rPr>
              <a:t>Обобщающий </a:t>
            </a:r>
            <a:r>
              <a:rPr lang="ru-RU" sz="3600" b="1" dirty="0">
                <a:solidFill>
                  <a:srgbClr val="4F271C">
                    <a:satMod val="130000"/>
                  </a:srgbClr>
                </a:solidFill>
              </a:rPr>
              <a:t>урок по теме</a:t>
            </a:r>
            <a:r>
              <a:rPr lang="ru-RU" sz="3600" dirty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ru-RU" sz="3600" dirty="0">
                <a:solidFill>
                  <a:srgbClr val="4F271C">
                    <a:satMod val="130000"/>
                  </a:srgbClr>
                </a:solidFill>
              </a:rPr>
            </a:br>
            <a:r>
              <a:rPr lang="ru-RU" sz="3600" b="1" dirty="0">
                <a:solidFill>
                  <a:srgbClr val="4F271C">
                    <a:satMod val="130000"/>
                  </a:srgbClr>
                </a:solidFill>
              </a:rPr>
              <a:t> </a:t>
            </a:r>
            <a:r>
              <a:rPr lang="ru-RU" sz="3600" b="1" dirty="0" smtClean="0">
                <a:solidFill>
                  <a:srgbClr val="4F271C">
                    <a:satMod val="130000"/>
                  </a:srgbClr>
                </a:solidFill>
              </a:rPr>
              <a:t>«Свойства степени </a:t>
            </a:r>
            <a:r>
              <a:rPr lang="ru-RU" sz="3600" b="1" dirty="0">
                <a:solidFill>
                  <a:srgbClr val="4F271C">
                    <a:satMod val="130000"/>
                  </a:srgbClr>
                </a:solidFill>
              </a:rPr>
              <a:t>с натуральным показателем»</a:t>
            </a:r>
            <a:br>
              <a:rPr lang="ru-RU" sz="3600" b="1" dirty="0">
                <a:solidFill>
                  <a:srgbClr val="4F271C">
                    <a:satMod val="130000"/>
                  </a:srgbClr>
                </a:solidFill>
              </a:rPr>
            </a:br>
            <a:endParaRPr lang="ru-RU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79712" y="4005064"/>
            <a:ext cx="6830576" cy="1944216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8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2800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Подготовила </a:t>
            </a:r>
            <a:r>
              <a:rPr lang="ru-RU" sz="28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и </a:t>
            </a:r>
            <a:br>
              <a:rPr lang="ru-RU" sz="28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8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                                  провела учитель </a:t>
            </a:r>
            <a:br>
              <a:rPr lang="ru-RU" sz="28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8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математики</a:t>
            </a:r>
            <a:br>
              <a:rPr lang="ru-RU" sz="28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8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                                      </a:t>
            </a:r>
            <a:r>
              <a:rPr lang="ru-RU" sz="2800" b="1" dirty="0" err="1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Черненкова</a:t>
            </a:r>
            <a:r>
              <a:rPr lang="ru-RU" sz="28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Л.П.</a:t>
            </a:r>
            <a:r>
              <a:rPr lang="ru-RU" sz="39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39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39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39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4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1149" y="419100"/>
            <a:ext cx="7457316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074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88640"/>
            <a:ext cx="77438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717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350" y="411290"/>
            <a:ext cx="78676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31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Физкультминутка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890034"/>
              </p:ext>
            </p:extLst>
          </p:nvPr>
        </p:nvGraphicFramePr>
        <p:xfrm>
          <a:off x="4664075" y="2230438"/>
          <a:ext cx="12096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6" name="Пакет" r:id="rId3" imgW="1209600" imgH="485640" progId="Package">
                  <p:embed/>
                </p:oleObj>
              </mc:Choice>
              <mc:Fallback>
                <p:oleObj name="Пакет" r:id="rId3" imgW="1209600" imgH="485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4075" y="2230438"/>
                        <a:ext cx="120967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effectLst/>
                <a:latin typeface="Calibri"/>
                <a:ea typeface="Calibri"/>
              </a:rPr>
              <a:t>Групповое дифференцированное задание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Давайте </a:t>
            </a:r>
            <a:r>
              <a:rPr lang="ru-RU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узнаем, кто </a:t>
            </a:r>
            <a:r>
              <a:rPr lang="ru-RU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и в каком году ввел </a:t>
            </a:r>
            <a:r>
              <a:rPr lang="ru-RU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запись степеней, которую мы используем и </a:t>
            </a:r>
            <a:r>
              <a:rPr lang="ru-RU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сейчас. </a:t>
            </a:r>
            <a:endParaRPr lang="ru-RU" sz="2800" b="1" dirty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Великий французский математик, который первым ввел понятие степени числа, был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РЕНЕ ДЕКАРТ - 1637год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9392" y="2347572"/>
            <a:ext cx="2774603" cy="367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8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Домашнее задание</a:t>
            </a:r>
            <a:endParaRPr lang="ru-RU" sz="3200" dirty="0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88925" y="5124450"/>
            <a:ext cx="1517650" cy="17414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14400" y="27860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573627" y="1628800"/>
            <a:ext cx="7272808" cy="202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177744" rIns="9144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Самостоятельная работа по карточкам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Рефлексия</a:t>
            </a:r>
            <a:endParaRPr lang="ru-RU" sz="32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5760640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334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Задание.</a:t>
            </a:r>
            <a:r>
              <a:rPr lang="ru-RU" sz="3200" dirty="0" smtClean="0">
                <a:solidFill>
                  <a:srgbClr val="C00000"/>
                </a:solidFill>
              </a:rPr>
              <a:t> Соберите слова в логическое предложение и вы узнаете тему урока.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урок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о</a:t>
            </a:r>
            <a:r>
              <a:rPr lang="ru-RU" b="1" dirty="0" smtClean="0">
                <a:solidFill>
                  <a:schemeClr val="tx2"/>
                </a:solidFill>
              </a:rPr>
              <a:t>бобщающий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по теме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н</a:t>
            </a:r>
            <a:r>
              <a:rPr lang="ru-RU" b="1" dirty="0" smtClean="0">
                <a:solidFill>
                  <a:schemeClr val="tx2"/>
                </a:solidFill>
              </a:rPr>
              <a:t>атуральный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степень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свойства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показатель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900" b="1" dirty="0" smtClean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ru-RU" sz="3900" b="1" dirty="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ru-RU" sz="3600" b="1" dirty="0" smtClean="0">
                <a:solidFill>
                  <a:srgbClr val="4F271C">
                    <a:satMod val="130000"/>
                  </a:srgbClr>
                </a:solidFill>
              </a:rPr>
              <a:t>Обобщающий </a:t>
            </a:r>
            <a:r>
              <a:rPr lang="ru-RU" sz="3600" b="1" dirty="0">
                <a:solidFill>
                  <a:srgbClr val="4F271C">
                    <a:satMod val="130000"/>
                  </a:srgbClr>
                </a:solidFill>
              </a:rPr>
              <a:t>урок по теме</a:t>
            </a:r>
            <a:r>
              <a:rPr lang="ru-RU" sz="3600" dirty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ru-RU" sz="3600" dirty="0">
                <a:solidFill>
                  <a:srgbClr val="4F271C">
                    <a:satMod val="130000"/>
                  </a:srgbClr>
                </a:solidFill>
              </a:rPr>
            </a:br>
            <a:r>
              <a:rPr lang="ru-RU" sz="3600" b="1" dirty="0">
                <a:solidFill>
                  <a:srgbClr val="4F271C">
                    <a:satMod val="130000"/>
                  </a:srgbClr>
                </a:solidFill>
              </a:rPr>
              <a:t> </a:t>
            </a:r>
            <a:r>
              <a:rPr lang="ru-RU" sz="3600" b="1" dirty="0" smtClean="0">
                <a:solidFill>
                  <a:srgbClr val="4F271C">
                    <a:satMod val="130000"/>
                  </a:srgbClr>
                </a:solidFill>
              </a:rPr>
              <a:t>«Свойства степени </a:t>
            </a:r>
            <a:r>
              <a:rPr lang="ru-RU" sz="3600" b="1" dirty="0">
                <a:solidFill>
                  <a:srgbClr val="4F271C">
                    <a:satMod val="130000"/>
                  </a:srgbClr>
                </a:solidFill>
              </a:rPr>
              <a:t>с натуральным показателем»</a:t>
            </a:r>
            <a:br>
              <a:rPr lang="ru-RU" sz="3600" b="1" dirty="0">
                <a:solidFill>
                  <a:srgbClr val="4F271C">
                    <a:satMod val="130000"/>
                  </a:srgbClr>
                </a:solidFill>
              </a:rPr>
            </a:br>
            <a:endParaRPr lang="ru-RU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292080" y="1916832"/>
            <a:ext cx="3528392" cy="28083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Цель урока</a:t>
            </a:r>
          </a:p>
          <a:p>
            <a:pPr marL="82296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Уметь применять свойства степени с натуральным показателем в вычислительных примерах.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366223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39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Блиц-опрос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403648" y="1124744"/>
                <a:ext cx="7344816" cy="5096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b="1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Выбери правильный ответ:</a:t>
                </a:r>
                <a:endParaRPr lang="ru-RU" sz="1600" b="1" dirty="0">
                  <a:solidFill>
                    <a:srgbClr val="C0000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ru-RU" b="1" dirty="0" smtClean="0">
                    <a:solidFill>
                      <a:schemeClr val="tx2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При умножении степеней с одинаковыми основаниями, основание оставляют прежним, а показатели степеней:</a:t>
                </a:r>
                <a:endParaRPr lang="ru-RU" b="1" dirty="0">
                  <a:solidFill>
                    <a:schemeClr val="tx2"/>
                  </a:solidFill>
                  <a:effectLst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solidFill>
                            <a:schemeClr val="tx2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а) складывают; б) вычитают;в) умножают; г) оставляют прежним.</m:t>
                      </m:r>
                    </m:oMath>
                  </m:oMathPara>
                </a14:m>
                <a:endParaRPr lang="ru-RU" sz="1600" b="1" dirty="0">
                  <a:solidFill>
                    <a:schemeClr val="tx2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lvl="0">
                  <a:spcAft>
                    <a:spcPts val="0"/>
                  </a:spcAft>
                </a:pPr>
                <a:r>
                  <a:rPr lang="ru-RU" b="1" dirty="0" smtClean="0">
                    <a:solidFill>
                      <a:schemeClr val="tx2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2. При </a:t>
                </a:r>
                <a:r>
                  <a:rPr lang="ru-RU" b="1" dirty="0">
                    <a:solidFill>
                      <a:schemeClr val="tx2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делении степеней с одинаковыми основаниями, основание оставляют прежним, а показатели степеней:</a:t>
                </a:r>
                <a:endParaRPr lang="ru-RU" b="1" dirty="0">
                  <a:solidFill>
                    <a:schemeClr val="tx2"/>
                  </a:solidFill>
                  <a:effectLst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solidFill>
                            <a:schemeClr val="tx2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а) складывают; б) вычитают; в) умножают; г) оставляют прежним.</m:t>
                      </m:r>
                    </m:oMath>
                  </m:oMathPara>
                </a14:m>
                <a:endParaRPr lang="ru-RU" sz="1600" b="1" dirty="0">
                  <a:solidFill>
                    <a:schemeClr val="tx2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lvl="0">
                  <a:spcAft>
                    <a:spcPts val="0"/>
                  </a:spcAft>
                </a:pPr>
                <a:r>
                  <a:rPr lang="ru-RU" b="1" dirty="0" smtClean="0">
                    <a:solidFill>
                      <a:schemeClr val="tx2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3. При </a:t>
                </a:r>
                <a:r>
                  <a:rPr lang="ru-RU" b="1" dirty="0">
                    <a:solidFill>
                      <a:schemeClr val="tx2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возведении  степеней, основание оставляют прежним, а показатели степеней:</a:t>
                </a:r>
                <a:endParaRPr lang="ru-RU" b="1" dirty="0">
                  <a:solidFill>
                    <a:schemeClr val="tx2"/>
                  </a:solidFill>
                  <a:effectLst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solidFill>
                            <a:schemeClr val="tx2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а) складывают; б) вычитают; в) умножают; г) оставляют прежним.</m:t>
                      </m:r>
                    </m:oMath>
                  </m:oMathPara>
                </a14:m>
                <a:endParaRPr lang="ru-RU" sz="1600" b="1" dirty="0">
                  <a:solidFill>
                    <a:schemeClr val="tx2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b="1" dirty="0">
                    <a:solidFill>
                      <a:srgbClr val="C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Вставьте слово вместо точек:</a:t>
                </a:r>
                <a:endParaRPr lang="ru-RU" sz="1600" b="1" dirty="0">
                  <a:solidFill>
                    <a:srgbClr val="C0000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lvl="0">
                  <a:spcAft>
                    <a:spcPts val="0"/>
                  </a:spcAft>
                </a:pPr>
                <a:r>
                  <a:rPr lang="ru-RU" b="1" dirty="0" smtClean="0">
                    <a:solidFill>
                      <a:schemeClr val="tx2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4. Степенью </a:t>
                </a:r>
                <a:r>
                  <a:rPr lang="ru-RU" b="1" dirty="0">
                    <a:solidFill>
                      <a:schemeClr val="tx2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числа </a:t>
                </a:r>
                <a:r>
                  <a:rPr lang="en-US" b="1" dirty="0">
                    <a:solidFill>
                      <a:schemeClr val="tx2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a</a:t>
                </a:r>
                <a:r>
                  <a:rPr lang="ru-RU" b="1" dirty="0">
                    <a:solidFill>
                      <a:schemeClr val="tx2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 с натуральным показателем </a:t>
                </a:r>
                <a:r>
                  <a:rPr lang="en-US" b="1" dirty="0">
                    <a:solidFill>
                      <a:schemeClr val="tx2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n</a:t>
                </a:r>
                <a:r>
                  <a:rPr lang="ru-RU" b="1" dirty="0">
                    <a:solidFill>
                      <a:schemeClr val="tx2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, большим 1,  называется выражение </a:t>
                </a:r>
                <a:r>
                  <a:rPr lang="ru-RU" b="1" dirty="0" err="1">
                    <a:solidFill>
                      <a:schemeClr val="tx2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a</a:t>
                </a:r>
                <a:r>
                  <a:rPr lang="ru-RU" b="1" baseline="30000" dirty="0" err="1">
                    <a:solidFill>
                      <a:schemeClr val="tx2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n</a:t>
                </a:r>
                <a:r>
                  <a:rPr lang="ru-RU" b="1" dirty="0">
                    <a:solidFill>
                      <a:schemeClr val="tx2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, равное ……… </a:t>
                </a:r>
                <a:r>
                  <a:rPr lang="en-US" b="1" dirty="0">
                    <a:solidFill>
                      <a:schemeClr val="tx2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n</a:t>
                </a:r>
                <a:r>
                  <a:rPr lang="ru-RU" b="1" dirty="0">
                    <a:solidFill>
                      <a:schemeClr val="tx2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 множителей, каждый из которых равен а.</a:t>
                </a:r>
                <a:endParaRPr lang="ru-RU" b="1" dirty="0">
                  <a:solidFill>
                    <a:schemeClr val="tx2"/>
                  </a:solidFill>
                  <a:effectLst/>
                </a:endParaRPr>
              </a:p>
              <a:p>
                <a:pPr lvl="0">
                  <a:spcAft>
                    <a:spcPts val="0"/>
                  </a:spcAft>
                </a:pPr>
                <a:r>
                  <a:rPr lang="ru-RU" b="1" dirty="0" smtClean="0">
                    <a:solidFill>
                      <a:schemeClr val="tx2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5. Любое </a:t>
                </a:r>
                <a:r>
                  <a:rPr lang="ru-RU" b="1" dirty="0">
                    <a:solidFill>
                      <a:schemeClr val="tx2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число, кроме равного 0, в нулевой степени равно ……….. .</a:t>
                </a:r>
                <a:endParaRPr lang="ru-RU" b="1" dirty="0">
                  <a:solidFill>
                    <a:schemeClr val="tx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124744"/>
                <a:ext cx="7344816" cy="5096267"/>
              </a:xfrm>
              <a:prstGeom prst="rect">
                <a:avLst/>
              </a:prstGeom>
              <a:blipFill rotWithShape="1">
                <a:blip r:embed="rId2"/>
                <a:stretch>
                  <a:fillRect l="-664" t="-120" r="-498" b="-9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45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effectLst/>
                <a:latin typeface="Calibri"/>
                <a:ea typeface="Calibri"/>
                <a:cs typeface="+mn-cs"/>
              </a:rPr>
              <a:t>Правильные ответы: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16288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libri"/>
                <a:ea typeface="Calibri"/>
              </a:rPr>
              <a:t>1а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libri"/>
                <a:ea typeface="Calibri"/>
              </a:rPr>
              <a:t>2б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libri"/>
                <a:ea typeface="Calibri"/>
              </a:rPr>
              <a:t>3в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libri"/>
                <a:ea typeface="Calibri"/>
              </a:rPr>
              <a:t>4-произведение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libri"/>
                <a:ea typeface="Calibri"/>
              </a:rPr>
              <a:t>  </a:t>
            </a:r>
            <a:r>
              <a:rPr lang="ru-RU" sz="2800" b="1" dirty="0">
                <a:solidFill>
                  <a:srgbClr val="C00000"/>
                </a:solidFill>
                <a:latin typeface="Calibri"/>
                <a:ea typeface="Calibri"/>
              </a:rPr>
              <a:t>5-единица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9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sz="3200" dirty="0" smtClean="0"/>
              <a:t>Устный счёт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340768"/>
            <a:ext cx="7272808" cy="5112568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tx2"/>
                </a:solidFill>
              </a:rPr>
              <a:t>1)х</a:t>
            </a:r>
            <a:r>
              <a:rPr lang="ru-RU" b="1" baseline="30000" dirty="0" smtClean="0">
                <a:solidFill>
                  <a:schemeClr val="tx2"/>
                </a:solidFill>
              </a:rPr>
              <a:t>5</a:t>
            </a:r>
            <a:r>
              <a:rPr lang="ru-RU" b="1" dirty="0" smtClean="0">
                <a:solidFill>
                  <a:schemeClr val="tx2"/>
                </a:solidFill>
              </a:rPr>
              <a:t>х</a:t>
            </a:r>
            <a:r>
              <a:rPr lang="ru-RU" b="1" baseline="30000" dirty="0" smtClean="0">
                <a:solidFill>
                  <a:schemeClr val="tx2"/>
                </a:solidFill>
              </a:rPr>
              <a:t>7</a:t>
            </a:r>
            <a:r>
              <a:rPr lang="ru-RU" b="1" dirty="0" smtClean="0">
                <a:solidFill>
                  <a:schemeClr val="tx2"/>
                </a:solidFill>
              </a:rPr>
              <a:t>;                               2)  а</a:t>
            </a:r>
            <a:r>
              <a:rPr lang="ru-RU" b="1" baseline="30000" dirty="0" smtClean="0">
                <a:solidFill>
                  <a:schemeClr val="tx2"/>
                </a:solidFill>
              </a:rPr>
              <a:t>4</a:t>
            </a:r>
            <a:r>
              <a:rPr lang="ru-RU" b="1" dirty="0" smtClean="0">
                <a:solidFill>
                  <a:schemeClr val="tx2"/>
                </a:solidFill>
              </a:rPr>
              <a:t>а</a:t>
            </a:r>
            <a:r>
              <a:rPr lang="ru-RU" b="1" baseline="30000" dirty="0" smtClean="0">
                <a:solidFill>
                  <a:schemeClr val="tx2"/>
                </a:solidFill>
              </a:rPr>
              <a:t>0</a:t>
            </a:r>
            <a:r>
              <a:rPr lang="ru-RU" b="1" dirty="0" smtClean="0">
                <a:solidFill>
                  <a:schemeClr val="tx2"/>
                </a:solidFill>
              </a:rPr>
              <a:t>;         </a:t>
            </a:r>
          </a:p>
          <a:p>
            <a:pPr lvl="0"/>
            <a:r>
              <a:rPr lang="ru-RU" b="1" dirty="0" smtClean="0">
                <a:solidFill>
                  <a:schemeClr val="tx2"/>
                </a:solidFill>
              </a:rPr>
              <a:t>3) к</a:t>
            </a:r>
            <a:r>
              <a:rPr lang="ru-RU" b="1" baseline="30000" dirty="0" smtClean="0">
                <a:solidFill>
                  <a:schemeClr val="tx2"/>
                </a:solidFill>
              </a:rPr>
              <a:t>9</a:t>
            </a:r>
            <a:r>
              <a:rPr lang="ru-RU" b="1" dirty="0" smtClean="0">
                <a:solidFill>
                  <a:schemeClr val="tx2"/>
                </a:solidFill>
              </a:rPr>
              <a:t> : к</a:t>
            </a:r>
            <a:r>
              <a:rPr lang="ru-RU" b="1" baseline="30000" dirty="0" smtClean="0">
                <a:solidFill>
                  <a:schemeClr val="tx2"/>
                </a:solidFill>
              </a:rPr>
              <a:t>7</a:t>
            </a:r>
            <a:r>
              <a:rPr lang="ru-RU" b="1" dirty="0" smtClean="0">
                <a:solidFill>
                  <a:schemeClr val="tx2"/>
                </a:solidFill>
              </a:rPr>
              <a:t>;</a:t>
            </a:r>
            <a:r>
              <a:rPr lang="en-US" b="1" dirty="0" smtClean="0">
                <a:solidFill>
                  <a:schemeClr val="tx2"/>
                </a:solidFill>
              </a:rPr>
              <a:t>         </a:t>
            </a:r>
            <a:r>
              <a:rPr lang="ru-RU" b="1" dirty="0" smtClean="0">
                <a:solidFill>
                  <a:schemeClr val="tx2"/>
                </a:solidFill>
              </a:rPr>
              <a:t>              4</a:t>
            </a:r>
            <a:r>
              <a:rPr lang="en-US" b="1" dirty="0" smtClean="0">
                <a:solidFill>
                  <a:schemeClr val="tx2"/>
                </a:solidFill>
              </a:rPr>
              <a:t>)   </a:t>
            </a:r>
            <a:r>
              <a:rPr lang="en-US" b="1" dirty="0" err="1" smtClean="0">
                <a:solidFill>
                  <a:schemeClr val="tx2"/>
                </a:solidFill>
              </a:rPr>
              <a:t>r</a:t>
            </a:r>
            <a:r>
              <a:rPr lang="en-US" b="1" baseline="30000" dirty="0" err="1" smtClean="0">
                <a:solidFill>
                  <a:schemeClr val="tx2"/>
                </a:solidFill>
              </a:rPr>
              <a:t>n</a:t>
            </a:r>
            <a:r>
              <a:rPr lang="en-US" b="1" dirty="0" smtClean="0">
                <a:solidFill>
                  <a:schemeClr val="tx2"/>
                </a:solidFill>
              </a:rPr>
              <a:t> : r;</a:t>
            </a:r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5) 5 •5</a:t>
            </a:r>
            <a:r>
              <a:rPr lang="ru-RU" b="1" baseline="30000" dirty="0" smtClean="0">
                <a:solidFill>
                  <a:schemeClr val="tx2"/>
                </a:solidFill>
              </a:rPr>
              <a:t>2</a:t>
            </a:r>
            <a:r>
              <a:rPr lang="ru-RU" b="1" dirty="0" smtClean="0">
                <a:solidFill>
                  <a:schemeClr val="tx2"/>
                </a:solidFill>
              </a:rPr>
              <a:t>;                            6)  (-</a:t>
            </a:r>
            <a:r>
              <a:rPr lang="en-US" b="1" dirty="0" smtClean="0">
                <a:solidFill>
                  <a:schemeClr val="tx2"/>
                </a:solidFill>
              </a:rPr>
              <a:t>b</a:t>
            </a:r>
            <a:r>
              <a:rPr lang="ru-RU" b="1" dirty="0" smtClean="0">
                <a:solidFill>
                  <a:schemeClr val="tx2"/>
                </a:solidFill>
              </a:rPr>
              <a:t>)</a:t>
            </a:r>
            <a:r>
              <a:rPr lang="en-US" b="1" dirty="0" smtClean="0">
                <a:solidFill>
                  <a:schemeClr val="tx2"/>
                </a:solidFill>
              </a:rPr>
              <a:t>(-b)</a:t>
            </a:r>
            <a:r>
              <a:rPr lang="en-US" b="1" baseline="30000" dirty="0" smtClean="0">
                <a:solidFill>
                  <a:schemeClr val="tx2"/>
                </a:solidFill>
              </a:rPr>
              <a:t>3</a:t>
            </a:r>
            <a:r>
              <a:rPr lang="en-US" b="1" dirty="0" smtClean="0">
                <a:solidFill>
                  <a:schemeClr val="tx2"/>
                </a:solidFill>
              </a:rPr>
              <a:t>(-b)</a:t>
            </a:r>
            <a:r>
              <a:rPr lang="ru-RU" b="1" dirty="0" smtClean="0">
                <a:solidFill>
                  <a:schemeClr val="tx2"/>
                </a:solidFill>
              </a:rPr>
              <a:t>;      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 7)  с</a:t>
            </a:r>
            <a:r>
              <a:rPr lang="ru-RU" b="1" baseline="30000" dirty="0" smtClean="0">
                <a:solidFill>
                  <a:schemeClr val="tx2"/>
                </a:solidFill>
              </a:rPr>
              <a:t>4</a:t>
            </a:r>
            <a:r>
              <a:rPr lang="ru-RU" b="1" dirty="0" smtClean="0">
                <a:solidFill>
                  <a:schemeClr val="tx2"/>
                </a:solidFill>
              </a:rPr>
              <a:t> : с;</a:t>
            </a:r>
            <a:r>
              <a:rPr lang="en-US" b="1" dirty="0" smtClean="0">
                <a:solidFill>
                  <a:schemeClr val="tx2"/>
                </a:solidFill>
              </a:rPr>
              <a:t>  </a:t>
            </a:r>
            <a:r>
              <a:rPr lang="ru-RU" b="1" dirty="0" smtClean="0">
                <a:solidFill>
                  <a:schemeClr val="tx2"/>
                </a:solidFill>
              </a:rPr>
              <a:t>                       8</a:t>
            </a:r>
            <a:r>
              <a:rPr lang="en-US" b="1" dirty="0" smtClean="0">
                <a:solidFill>
                  <a:schemeClr val="tx2"/>
                </a:solidFill>
              </a:rPr>
              <a:t>)  7</a:t>
            </a:r>
            <a:r>
              <a:rPr lang="en-US" b="1" baseline="30000" dirty="0" smtClean="0">
                <a:solidFill>
                  <a:schemeClr val="tx2"/>
                </a:solidFill>
              </a:rPr>
              <a:t>3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: 49;     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9)  у</a:t>
            </a:r>
            <a:r>
              <a:rPr lang="ru-RU" b="1" baseline="30000" dirty="0" smtClean="0">
                <a:solidFill>
                  <a:schemeClr val="tx2"/>
                </a:solidFill>
              </a:rPr>
              <a:t>4</a:t>
            </a:r>
            <a:r>
              <a:rPr lang="ru-RU" b="1" dirty="0" smtClean="0">
                <a:solidFill>
                  <a:schemeClr val="tx2"/>
                </a:solidFill>
              </a:rPr>
              <a:t>у</a:t>
            </a:r>
            <a:r>
              <a:rPr lang="ru-RU" b="1" baseline="30000" dirty="0" smtClean="0">
                <a:solidFill>
                  <a:schemeClr val="tx2"/>
                </a:solidFill>
              </a:rPr>
              <a:t>6</a:t>
            </a:r>
            <a:r>
              <a:rPr lang="ru-RU" b="1" dirty="0" smtClean="0">
                <a:solidFill>
                  <a:schemeClr val="tx2"/>
                </a:solidFill>
              </a:rPr>
              <a:t>у                           10)  7</a:t>
            </a:r>
            <a:r>
              <a:rPr lang="ru-RU" b="1" baseline="30000" dirty="0" smtClean="0">
                <a:solidFill>
                  <a:schemeClr val="tx2"/>
                </a:solidFill>
              </a:rPr>
              <a:t>4</a:t>
            </a:r>
            <a:r>
              <a:rPr lang="ru-RU" b="1" dirty="0" smtClean="0">
                <a:solidFill>
                  <a:schemeClr val="tx2"/>
                </a:solidFill>
              </a:rPr>
              <a:t> •49 •7</a:t>
            </a:r>
            <a:r>
              <a:rPr lang="ru-RU" b="1" baseline="30000" dirty="0" smtClean="0">
                <a:solidFill>
                  <a:schemeClr val="tx2"/>
                </a:solidFill>
              </a:rPr>
              <a:t>3</a:t>
            </a:r>
            <a:r>
              <a:rPr lang="ru-RU" b="1" dirty="0" smtClean="0">
                <a:solidFill>
                  <a:schemeClr val="tx2"/>
                </a:solidFill>
              </a:rPr>
              <a:t>;      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11) 16 : 4</a:t>
            </a:r>
            <a:r>
              <a:rPr lang="ru-RU" b="1" baseline="30000" dirty="0" smtClean="0">
                <a:solidFill>
                  <a:schemeClr val="tx2"/>
                </a:solidFill>
              </a:rPr>
              <a:t>2</a:t>
            </a:r>
            <a:r>
              <a:rPr lang="ru-RU" b="1" dirty="0" smtClean="0">
                <a:solidFill>
                  <a:schemeClr val="tx2"/>
                </a:solidFill>
              </a:rPr>
              <a:t>;                       12)  64 : 8</a:t>
            </a:r>
            <a:r>
              <a:rPr lang="ru-RU" b="1" baseline="30000" dirty="0" smtClean="0">
                <a:solidFill>
                  <a:schemeClr val="tx2"/>
                </a:solidFill>
              </a:rPr>
              <a:t>2</a:t>
            </a:r>
            <a:r>
              <a:rPr lang="ru-RU" b="1" dirty="0" smtClean="0">
                <a:solidFill>
                  <a:schemeClr val="tx2"/>
                </a:solidFill>
              </a:rPr>
              <a:t>;  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 13) ссс</a:t>
            </a:r>
            <a:r>
              <a:rPr lang="ru-RU" b="1" baseline="30000" dirty="0" smtClean="0">
                <a:solidFill>
                  <a:schemeClr val="tx2"/>
                </a:solidFill>
              </a:rPr>
              <a:t>3</a:t>
            </a:r>
            <a:r>
              <a:rPr lang="ru-RU" b="1" dirty="0" smtClean="0">
                <a:solidFill>
                  <a:schemeClr val="tx2"/>
                </a:solidFill>
              </a:rPr>
              <a:t>;                           14)  а</a:t>
            </a:r>
            <a:r>
              <a:rPr lang="ru-RU" b="1" baseline="30000" dirty="0" smtClean="0">
                <a:solidFill>
                  <a:schemeClr val="tx2"/>
                </a:solidFill>
              </a:rPr>
              <a:t>2</a:t>
            </a:r>
            <a:r>
              <a:rPr lang="en-US" b="1" baseline="30000" dirty="0" err="1" smtClean="0">
                <a:solidFill>
                  <a:schemeClr val="tx2"/>
                </a:solidFill>
              </a:rPr>
              <a:t>n</a:t>
            </a:r>
            <a:r>
              <a:rPr lang="en-US" b="1" dirty="0" err="1" smtClean="0">
                <a:solidFill>
                  <a:schemeClr val="tx2"/>
                </a:solidFill>
              </a:rPr>
              <a:t>a</a:t>
            </a:r>
            <a:r>
              <a:rPr lang="en-US" b="1" baseline="30000" dirty="0" err="1" smtClean="0">
                <a:solidFill>
                  <a:schemeClr val="tx2"/>
                </a:solidFill>
              </a:rPr>
              <a:t>n</a:t>
            </a:r>
            <a:r>
              <a:rPr lang="ru-RU" b="1" dirty="0" smtClean="0">
                <a:solidFill>
                  <a:schemeClr val="tx2"/>
                </a:solidFill>
              </a:rPr>
              <a:t>;                     </a:t>
            </a:r>
          </a:p>
          <a:p>
            <a:pPr lvl="0"/>
            <a:r>
              <a:rPr lang="ru-RU" b="1" dirty="0" smtClean="0">
                <a:solidFill>
                  <a:schemeClr val="tx2"/>
                </a:solidFill>
              </a:rPr>
              <a:t>15)   х</a:t>
            </a:r>
            <a:r>
              <a:rPr lang="ru-RU" b="1" baseline="30000" dirty="0" smtClean="0">
                <a:solidFill>
                  <a:schemeClr val="tx2"/>
                </a:solidFill>
              </a:rPr>
              <a:t>9</a:t>
            </a:r>
            <a:r>
              <a:rPr lang="ru-RU" b="1" dirty="0" smtClean="0">
                <a:solidFill>
                  <a:schemeClr val="tx2"/>
                </a:solidFill>
              </a:rPr>
              <a:t> : </a:t>
            </a:r>
            <a:r>
              <a:rPr lang="ru-RU" b="1" dirty="0" err="1" smtClean="0">
                <a:solidFill>
                  <a:schemeClr val="tx2"/>
                </a:solidFill>
              </a:rPr>
              <a:t>х</a:t>
            </a:r>
            <a:r>
              <a:rPr lang="en-US" b="1" baseline="30000" dirty="0" smtClean="0">
                <a:solidFill>
                  <a:schemeClr val="tx2"/>
                </a:solidFill>
              </a:rPr>
              <a:t>m</a:t>
            </a:r>
            <a:r>
              <a:rPr lang="ru-RU" b="1" dirty="0" smtClean="0">
                <a:solidFill>
                  <a:schemeClr val="tx2"/>
                </a:solidFill>
              </a:rPr>
              <a:t>;                     16)   у</a:t>
            </a:r>
            <a:r>
              <a:rPr lang="en-US" b="1" baseline="30000" dirty="0" smtClean="0">
                <a:solidFill>
                  <a:schemeClr val="tx2"/>
                </a:solidFill>
              </a:rPr>
              <a:t>n</a:t>
            </a:r>
            <a:r>
              <a:rPr lang="ru-RU" b="1" dirty="0" smtClean="0">
                <a:solidFill>
                  <a:schemeClr val="tx2"/>
                </a:solidFill>
              </a:rPr>
              <a:t> : у</a:t>
            </a:r>
            <a:r>
              <a:rPr lang="ru-RU" b="1" baseline="30000" dirty="0" smtClean="0">
                <a:solidFill>
                  <a:schemeClr val="tx2"/>
                </a:solidFill>
              </a:rPr>
              <a:t>4</a:t>
            </a:r>
          </a:p>
          <a:p>
            <a:pPr lvl="0"/>
            <a:r>
              <a:rPr lang="ru-RU" b="1" dirty="0" smtClean="0">
                <a:solidFill>
                  <a:schemeClr val="tx2"/>
                </a:solidFill>
              </a:rPr>
              <a:t>17) </a:t>
            </a:r>
            <a:r>
              <a:rPr lang="en-US" b="1" dirty="0" smtClean="0">
                <a:solidFill>
                  <a:srgbClr val="4F271C"/>
                </a:solidFill>
              </a:rPr>
              <a:t>(b</a:t>
            </a:r>
            <a:r>
              <a:rPr lang="ru-RU" b="1" baseline="30000" dirty="0">
                <a:solidFill>
                  <a:srgbClr val="4F271C"/>
                </a:solidFill>
              </a:rPr>
              <a:t>5</a:t>
            </a:r>
            <a:r>
              <a:rPr lang="en-US" b="1" dirty="0" smtClean="0">
                <a:solidFill>
                  <a:srgbClr val="4F271C"/>
                </a:solidFill>
              </a:rPr>
              <a:t>)</a:t>
            </a:r>
            <a:r>
              <a:rPr lang="en-US" b="1" baseline="30000" dirty="0" smtClean="0">
                <a:solidFill>
                  <a:srgbClr val="4F271C"/>
                </a:solidFill>
              </a:rPr>
              <a:t>3</a:t>
            </a:r>
            <a:r>
              <a:rPr lang="ru-RU" b="1" baseline="30000" dirty="0" smtClean="0">
                <a:solidFill>
                  <a:srgbClr val="4F271C"/>
                </a:solidFill>
              </a:rPr>
              <a:t>                                           </a:t>
            </a:r>
            <a:r>
              <a:rPr lang="ru-RU" b="1" dirty="0" smtClean="0">
                <a:solidFill>
                  <a:srgbClr val="4F271C"/>
                </a:solidFill>
              </a:rPr>
              <a:t>18)   х</a:t>
            </a:r>
            <a:r>
              <a:rPr lang="ru-RU" b="1" baseline="30000" dirty="0" smtClean="0">
                <a:solidFill>
                  <a:srgbClr val="4F271C"/>
                </a:solidFill>
              </a:rPr>
              <a:t>25</a:t>
            </a:r>
            <a:r>
              <a:rPr lang="ru-RU" b="1" dirty="0" smtClean="0">
                <a:solidFill>
                  <a:srgbClr val="4F271C"/>
                </a:solidFill>
              </a:rPr>
              <a:t> </a:t>
            </a:r>
            <a:r>
              <a:rPr lang="ru-RU" b="1" dirty="0">
                <a:solidFill>
                  <a:srgbClr val="4F271C"/>
                </a:solidFill>
              </a:rPr>
              <a:t>: </a:t>
            </a:r>
            <a:r>
              <a:rPr lang="ru-RU" b="1" dirty="0" smtClean="0">
                <a:solidFill>
                  <a:srgbClr val="4F271C"/>
                </a:solidFill>
              </a:rPr>
              <a:t>х</a:t>
            </a:r>
            <a:r>
              <a:rPr lang="ru-RU" b="1" baseline="30000" dirty="0" smtClean="0">
                <a:solidFill>
                  <a:srgbClr val="4F271C"/>
                </a:solidFill>
              </a:rPr>
              <a:t>13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7632848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Экспериментальная задача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046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Магический квадрат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5152316"/>
                  </p:ext>
                </p:extLst>
              </p:nvPr>
            </p:nvGraphicFramePr>
            <p:xfrm>
              <a:off x="3275856" y="1628800"/>
              <a:ext cx="3744417" cy="32480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1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4813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4813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1210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2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2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3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𝟕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ru-RU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ru-RU" sz="3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21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ru-RU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ru-RU" sz="3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ru-RU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ru-RU" sz="3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ru-RU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ru-RU" sz="3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121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ru-RU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ru-RU" sz="3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ru-RU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ru-RU" sz="3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ru-RU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ru-RU" sz="3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5152316"/>
                  </p:ext>
                </p:extLst>
              </p:nvPr>
            </p:nvGraphicFramePr>
            <p:xfrm>
              <a:off x="3275856" y="1628800"/>
              <a:ext cx="3744417" cy="32480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139"/>
                    <a:gridCol w="1248139"/>
                    <a:gridCol w="1248139"/>
                  </a:tblGrid>
                  <a:tr h="107784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r="-200000" b="-2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000" r="-100000" b="-2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0000" b="-201695"/>
                          </a:stretch>
                        </a:blipFill>
                      </a:tcPr>
                    </a:tc>
                  </a:tr>
                  <a:tr h="108508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99438" r="-200000" b="-1005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000" t="-99438" r="-100000" b="-1005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0000" t="-99438" b="-100562"/>
                          </a:stretch>
                        </a:blipFill>
                      </a:tcPr>
                    </a:tc>
                  </a:tr>
                  <a:tr h="108508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199438" r="-200000" b="-5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000" t="-199438" r="-100000" b="-5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0000" t="-199438" b="-56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619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7779" y="427179"/>
            <a:ext cx="78867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2228" y="176004"/>
            <a:ext cx="7498080" cy="5623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Практическая работа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4628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1754</TotalTime>
  <Words>354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Cambria Math</vt:lpstr>
      <vt:lpstr>Corbel</vt:lpstr>
      <vt:lpstr>Gill Sans MT</vt:lpstr>
      <vt:lpstr>Times New Roman</vt:lpstr>
      <vt:lpstr>Verdana</vt:lpstr>
      <vt:lpstr>Wingdings 2</vt:lpstr>
      <vt:lpstr>Солнцестояние</vt:lpstr>
      <vt:lpstr>Пакет</vt:lpstr>
      <vt:lpstr> Обобщающий урок по теме  «Свойства степени с натуральным показателем» </vt:lpstr>
      <vt:lpstr>Задание. Соберите слова в логическое предложение и вы узнаете тему урока.</vt:lpstr>
      <vt:lpstr> Обобщающий урок по теме  «Свойства степени с натуральным показателем» </vt:lpstr>
      <vt:lpstr>Блиц-опрос</vt:lpstr>
      <vt:lpstr>Правильные ответы:</vt:lpstr>
      <vt:lpstr>  Устный счёт</vt:lpstr>
      <vt:lpstr>Экспериментальная задача</vt:lpstr>
      <vt:lpstr>Магический квадрат</vt:lpstr>
      <vt:lpstr>Практическая работа</vt:lpstr>
      <vt:lpstr>Презентация PowerPoint</vt:lpstr>
      <vt:lpstr>Презентация PowerPoint</vt:lpstr>
      <vt:lpstr>Презентация PowerPoint</vt:lpstr>
      <vt:lpstr>Физкультминутка </vt:lpstr>
      <vt:lpstr>Групповое дифференцированное задание </vt:lpstr>
      <vt:lpstr>Великий французский математик, который первым ввел понятие степени числа, был</vt:lpstr>
      <vt:lpstr>Домашнее задание</vt:lpstr>
      <vt:lpstr>Рефлексия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PC</cp:lastModifiedBy>
  <cp:revision>175</cp:revision>
  <dcterms:created xsi:type="dcterms:W3CDTF">2011-11-05T21:36:13Z</dcterms:created>
  <dcterms:modified xsi:type="dcterms:W3CDTF">2020-12-11T04:23:21Z</dcterms:modified>
</cp:coreProperties>
</file>