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8" r:id="rId2"/>
    <p:sldId id="312" r:id="rId3"/>
    <p:sldId id="316" r:id="rId4"/>
    <p:sldId id="341" r:id="rId5"/>
    <p:sldId id="350" r:id="rId6"/>
    <p:sldId id="351" r:id="rId7"/>
    <p:sldId id="352" r:id="rId8"/>
  </p:sldIdLst>
  <p:sldSz cx="9144000" cy="6858000" type="screen4x3"/>
  <p:notesSz cx="6797675" cy="9925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2AA2"/>
    <a:srgbClr val="333399"/>
    <a:srgbClr val="E81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2" autoAdjust="0"/>
    <p:restoredTop sz="94660"/>
  </p:normalViewPr>
  <p:slideViewPr>
    <p:cSldViewPr>
      <p:cViewPr varScale="1">
        <p:scale>
          <a:sx n="80" d="100"/>
          <a:sy n="80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3">
            <a:extLst>
              <a:ext uri="{FF2B5EF4-FFF2-40B4-BE49-F238E27FC236}">
                <a16:creationId xmlns:a16="http://schemas.microsoft.com/office/drawing/2014/main" id="{D08B48BD-534A-4AE1-89AA-83A4FDC1136B}"/>
              </a:ext>
            </a:extLst>
          </p:cNvPr>
          <p:cNvSpPr>
            <a:spLocks noChangeArrowheads="1"/>
          </p:cNvSpPr>
          <p:nvPr/>
        </p:nvSpPr>
        <p:spPr bwMode="gray">
          <a:xfrm flipV="1">
            <a:off x="0" y="3003550"/>
            <a:ext cx="9144000" cy="777875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E4540309-95D2-4AEF-A24C-E6C5B1213D9D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691188"/>
            <a:ext cx="1079500" cy="633412"/>
            <a:chOff x="2680" y="3678"/>
            <a:chExt cx="680" cy="399"/>
          </a:xfrm>
        </p:grpSpPr>
        <p:sp>
          <p:nvSpPr>
            <p:cNvPr id="6" name="Text Box 14">
              <a:extLst>
                <a:ext uri="{FF2B5EF4-FFF2-40B4-BE49-F238E27FC236}">
                  <a16:creationId xmlns:a16="http://schemas.microsoft.com/office/drawing/2014/main" id="{C6CA921B-32A7-4F38-9C90-5FDB2D167444}"/>
                </a:ext>
              </a:extLst>
            </p:cNvPr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7" name="AutoShape 15">
              <a:extLst>
                <a:ext uri="{FF2B5EF4-FFF2-40B4-BE49-F238E27FC236}">
                  <a16:creationId xmlns:a16="http://schemas.microsoft.com/office/drawing/2014/main" id="{2AFAF712-F4BD-4F17-A75D-227A474E0010}"/>
                </a:ext>
              </a:extLst>
            </p:cNvPr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rot="10800000"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>
                <a:solidFill>
                  <a:schemeClr val="accent1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95275" y="3035300"/>
            <a:ext cx="8534400" cy="685800"/>
          </a:xfrm>
        </p:spPr>
        <p:txBody>
          <a:bodyPr/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4800600"/>
            <a:ext cx="58674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2450167-AAAD-43F2-8DC5-242A3A935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white">
          <a:xfrm>
            <a:off x="457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AF337CB-6B78-4657-9E7B-3DF2C8C3F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white">
          <a:xfrm>
            <a:off x="3124200" y="6477000"/>
            <a:ext cx="2895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3DF4156F-18E8-4848-B79A-B0AD39C4B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white">
          <a:xfrm>
            <a:off x="6553200" y="647700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8BA8B0-AD39-44CC-BD83-995D18AE5EB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9687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4C9A81-1261-43C1-A534-1644A96CB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E8C56D-95EB-49F3-A1F0-49CB47A99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FE19E0-46E5-4199-9F90-A08B0A022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5E38-87C1-446F-A2A0-928E0B14E37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3133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2114550" cy="6019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91250" cy="6019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75D430-4248-4C91-8CD4-FF73498BB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49130-6C00-4EB3-A83E-7019F0DBC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7E1BC-84A5-444B-A227-70CFE94A0B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EA868-D056-4149-B3D0-8F665FF1A4A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91380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46C3D5-D565-49C0-B01C-7E83BCD655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1F532-83A3-4312-BC6E-AC3080E07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92B7C6-542D-40D1-B2D5-DF8E28DA7A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B06B7-6EF7-4450-8EF3-C143033E6D0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9381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015DD7-448B-43E2-B361-1ABD19D3E4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81005B-F63E-4BCA-B036-BE9CF4F31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6E18E0-AE82-4145-B63C-0C98490C12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9000E-624F-4366-BFAB-CF1FDDEB4DB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4300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97F094-5A98-4A24-ACA5-C43C0F5686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3B9785-C0F1-44F3-89E2-9C16FE784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C3695E-CC2A-4C3C-B2EC-662BD6302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4FF8-0AFD-4E4C-8B6D-C1CDB3DDD13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602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07886-C0DB-48E0-9A28-6FA0E42DD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D9C99-4B7D-43E5-A5DE-404D94461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212FD-F46E-4CC8-9B06-C7AEB53B9E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AAAD-3F5F-4A94-AE89-C91F839FB56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531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C06A63-1ED8-4864-A179-7615A29D68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DF2E52-1E60-408A-9EB1-51931C127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99B1EFA-2F06-40F6-91E4-64497F1952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9CBB-C3DC-496D-954B-FFC7C649FF2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0554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99F839-CE78-437E-9062-0FBB62575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C3F9615-C4CC-492A-9CDA-CFFAB7D33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AB816A-944E-44CC-9C50-EFDCC9F94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522B2-E4F9-44FE-BFB9-A4332DBAFDF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2689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D0108B-8B10-4ABB-8317-FD7C0EA6D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1A681-F7BB-4CB1-B06E-9A2FFDB8F8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D77DBA-220B-4D40-ADBC-0C13ADEB56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6349-FDFE-4864-8BFE-CEC160F7B68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8600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DA8AC-693B-48AC-87B6-EC21C0563C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9A249-9293-47A6-AC35-B6080D77A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01BD7-7078-4FEB-954F-6189F6F2D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BCDB-CAE1-42C3-ACCA-4C45650A2A2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5673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82156-A78C-4455-BDFD-D696F050F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E968F-D44C-4E76-81E9-60DC8FA9E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291F8-71BC-42D2-B5A8-295F744D1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9324-8DB9-4902-AA1A-D358D59139A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6931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oleObject" Target="../embeddings/oleObject1.bin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vmlDrawing" Target="../drawings/vmlDrawing1.v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3F58F"/>
            </a:gs>
            <a:gs pos="53000">
              <a:srgbClr val="C6F7BC"/>
            </a:gs>
            <a:gs pos="100000">
              <a:srgbClr val="E3FADE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4">
            <a:extLst>
              <a:ext uri="{FF2B5EF4-FFF2-40B4-BE49-F238E27FC236}">
                <a16:creationId xmlns:a16="http://schemas.microsoft.com/office/drawing/2014/main" id="{EE1D923F-907A-47B1-B70E-127AEBEB34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Image" r:id="rId15" imgW="0" imgH="0" progId="Photoshop.Image.6">
                  <p:embed/>
                </p:oleObj>
              </mc:Choice>
              <mc:Fallback>
                <p:oleObj name="Image" r:id="rId15" imgW="0" imgH="0" progId="Photoshop.Image.6">
                  <p:embed/>
                  <p:pic>
                    <p:nvPicPr>
                      <p:cNvPr id="1026" name="Object 44">
                        <a:extLst>
                          <a:ext uri="{FF2B5EF4-FFF2-40B4-BE49-F238E27FC236}">
                            <a16:creationId xmlns:a16="http://schemas.microsoft.com/office/drawing/2014/main" id="{EE1D923F-907A-47B1-B70E-127AEBEB34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9" name="Rectangle 45">
            <a:extLst>
              <a:ext uri="{FF2B5EF4-FFF2-40B4-BE49-F238E27FC236}">
                <a16:creationId xmlns:a16="http://schemas.microsoft.com/office/drawing/2014/main" id="{F5E3A0F0-9EA1-48BA-8FF9-DF082BA279AE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990600"/>
            <a:ext cx="9144000" cy="1206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4862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Arial" charset="0"/>
            </a:endParaRP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614E3AE-06F6-4ACD-9CC2-6F2373DC8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DC2E492-D555-42F0-BADD-BFC1A8E8D4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C7AD6A6-721C-46E1-AB3A-9EA5D2F9B5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0428887-C447-475C-8135-2E5221C564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174468D-B89E-4F3C-8056-3F2576BC97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sp>
        <p:nvSpPr>
          <p:cNvPr id="1032" name="Rectangle 2">
            <a:extLst>
              <a:ext uri="{FF2B5EF4-FFF2-40B4-BE49-F238E27FC236}">
                <a16:creationId xmlns:a16="http://schemas.microsoft.com/office/drawing/2014/main" id="{E51443DD-B2D4-4571-9BFE-615FF2DFF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381000" y="3048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8">
            <a:extLst>
              <a:ext uri="{FF2B5EF4-FFF2-40B4-BE49-F238E27FC236}">
                <a16:creationId xmlns:a16="http://schemas.microsoft.com/office/drawing/2014/main" id="{3E5EA9C9-E4B1-441A-A97C-456CFF757D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14313"/>
            <a:ext cx="8280400" cy="1028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az-Cyrl-AZ" sz="3600" b="1" kern="10"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</a:t>
            </a:r>
            <a:endParaRPr lang="en-US" sz="3600" b="1" kern="10">
              <a:ln w="25400">
                <a:solidFill>
                  <a:srgbClr val="0000FF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Прямоугольник 6">
            <a:extLst>
              <a:ext uri="{FF2B5EF4-FFF2-40B4-BE49-F238E27FC236}">
                <a16:creationId xmlns:a16="http://schemas.microsoft.com/office/drawing/2014/main" id="{76FE46A7-5E79-4002-A2C2-4EBA3402F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496" y="3014914"/>
            <a:ext cx="55832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kk-KZ" altLang="ru-RU" sz="2400">
                <a:solidFill>
                  <a:srgbClr val="000066"/>
                </a:solidFill>
              </a:rPr>
              <a:t>2 </a:t>
            </a:r>
            <a:r>
              <a:rPr lang="ru-RU" altLang="ru-RU" sz="2400">
                <a:solidFill>
                  <a:srgbClr val="000066"/>
                </a:solidFill>
              </a:rPr>
              <a:t>класс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800">
                <a:solidFill>
                  <a:srgbClr val="000066"/>
                </a:solidFill>
              </a:rPr>
              <a:t>202</a:t>
            </a:r>
            <a:r>
              <a:rPr lang="kk-KZ" altLang="ru-RU" sz="1800">
                <a:solidFill>
                  <a:srgbClr val="000066"/>
                </a:solidFill>
              </a:rPr>
              <a:t>1</a:t>
            </a:r>
            <a:r>
              <a:rPr lang="ru-RU" altLang="ru-RU" sz="1800">
                <a:solidFill>
                  <a:srgbClr val="000066"/>
                </a:solidFill>
              </a:rPr>
              <a:t> – 202</a:t>
            </a:r>
            <a:r>
              <a:rPr lang="kk-KZ" altLang="ru-RU" sz="1800">
                <a:solidFill>
                  <a:srgbClr val="000066"/>
                </a:solidFill>
              </a:rPr>
              <a:t>2 </a:t>
            </a:r>
            <a:r>
              <a:rPr lang="ru-RU" altLang="ru-RU" sz="1800">
                <a:solidFill>
                  <a:srgbClr val="000066"/>
                </a:solidFill>
              </a:rPr>
              <a:t>уч.год</a:t>
            </a:r>
          </a:p>
        </p:txBody>
      </p:sp>
      <p:sp>
        <p:nvSpPr>
          <p:cNvPr id="14340" name="TextBox 5">
            <a:extLst>
              <a:ext uri="{FF2B5EF4-FFF2-40B4-BE49-F238E27FC236}">
                <a16:creationId xmlns:a16="http://schemas.microsoft.com/office/drawing/2014/main" id="{90A1FA02-F909-4A04-A2B8-F14FCB763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715000"/>
            <a:ext cx="58525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k-KZ" altLang="ru-RU" sz="1800"/>
              <a:t>Общеобразовательная школа села Токтамыс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k-KZ" altLang="ru-RU" sz="1800"/>
              <a:t>по Буландынскому району управления образования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k-KZ" altLang="ru-RU" sz="1800"/>
              <a:t>Акмолинской области </a:t>
            </a:r>
            <a:endParaRPr lang="ru-RU" altLang="ru-RU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>
            <a:extLst>
              <a:ext uri="{FF2B5EF4-FFF2-40B4-BE49-F238E27FC236}">
                <a16:creationId xmlns:a16="http://schemas.microsoft.com/office/drawing/2014/main" id="{F4543D27-9BE5-48A5-87C8-E156C07EBD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8644" y="1228035"/>
            <a:ext cx="8229600" cy="5105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/>
              <a:t>Повестка родительского собрания:</a:t>
            </a:r>
            <a:endParaRPr lang="kk-KZ" altLang="ru-RU"/>
          </a:p>
          <a:p>
            <a:pPr algn="ctr">
              <a:buFont typeface="Wingdings" panose="05000000000000000000" pitchFamily="2" charset="2"/>
              <a:buNone/>
            </a:pPr>
            <a:endParaRPr lang="ru-RU" altLang="ru-RU"/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kk-KZ" altLang="ru-RU"/>
              <a:t>Техника безопасности, ПДД (инструктаж)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kk-KZ" altLang="ru-RU"/>
              <a:t>Работа кружков и секций.</a:t>
            </a: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A3A39-CC37-4E8C-B5D6-CB63C2F7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0"/>
            <a:ext cx="8229601" cy="6374296"/>
          </a:xfrm>
        </p:spPr>
        <p:txBody>
          <a:bodyPr/>
          <a:lstStyle/>
          <a:p>
            <a:r>
              <a:rPr lang="kk-KZ" sz="1200" i="0">
                <a:solidFill>
                  <a:srgbClr val="000000"/>
                </a:solidFill>
                <a:effectLst/>
                <a:latin typeface="Montserrat" pitchFamily="2" charset="-52"/>
              </a:rPr>
              <a:t>Президент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Казахстана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Касым-Жомарт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Токаев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подписал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указы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о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введении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чрезвычайного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положения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в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ряде</a:t>
            </a: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 </a:t>
            </a:r>
            <a:r>
              <a:rPr lang="ru-RU" sz="1200" i="0">
                <a:solidFill>
                  <a:srgbClr val="000000"/>
                </a:solidFill>
                <a:effectLst/>
                <a:latin typeface="Montserrat" pitchFamily="2" charset="-52"/>
              </a:rPr>
              <a:t>регионов</a:t>
            </a:r>
            <a:r>
              <a:rPr lang="kk-KZ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.</a:t>
            </a:r>
            <a:br>
              <a:rPr lang="kk-KZ" sz="1200" b="0" i="0">
                <a:solidFill>
                  <a:srgbClr val="000000"/>
                </a:solidFill>
                <a:effectLst/>
                <a:latin typeface="Montserrat" pitchFamily="2" charset="-52"/>
              </a:rPr>
            </a:br>
            <a:b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</a:b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До 00 часов 00 минут 19 января 2022 года чрезвычайное положение будет действовать также в Северо-Казахстанской, Павлодарской, Костанайской, Туркестанской, Карагандинской, Западно-Казахстанской, Восточно-Казахстанской, Актюбинской, Акмолинской, Кызылординской, Жамбылской, Атырауской областях и городе Шымкенте. Ранее режим чрезвычайного положения был введен в Алматы, Нур-Султане, Мангистауской и Алматинской областях. </a:t>
            </a:r>
            <a:b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</a:b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То есть на всей территории Казахстана будет действовать комендантский час с 23 часов 00 минут до 7 часов 00 минут. На период чрезвычайного положения создаются комендатуры, комендантами назначены начальники Департаментов полиции.</a:t>
            </a:r>
            <a:b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</a:br>
            <a: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  <a:t>Указами предусмотрено ввести на период действия чрезвычайного положения меры и временные ограничения.</a:t>
            </a:r>
            <a:br>
              <a:rPr lang="ru-RU" sz="1200" b="0" i="0">
                <a:solidFill>
                  <a:srgbClr val="000000"/>
                </a:solidFill>
                <a:effectLst/>
                <a:latin typeface="Montserrat" pitchFamily="2" charset="-52"/>
              </a:rPr>
            </a:br>
            <a:endParaRPr lang="ru-RU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C7219F-D0F2-C244-9EF0-DCD0F9E25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452" y="8649252"/>
            <a:ext cx="1775791" cy="839305"/>
          </a:xfrm>
        </p:spPr>
        <p:txBody>
          <a:bodyPr/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225EEE-24E3-9F4A-8ABB-53BBD626D39C}"/>
              </a:ext>
            </a:extLst>
          </p:cNvPr>
          <p:cNvSpPr txBox="1"/>
          <p:nvPr/>
        </p:nvSpPr>
        <p:spPr>
          <a:xfrm flipV="1">
            <a:off x="5345043" y="8464586"/>
            <a:ext cx="16101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положения</a:t>
            </a:r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CBAED0-BCC0-AA41-B447-C01AE427FF6C}"/>
              </a:ext>
            </a:extLst>
          </p:cNvPr>
          <p:cNvSpPr txBox="1"/>
          <p:nvPr/>
        </p:nvSpPr>
        <p:spPr>
          <a:xfrm>
            <a:off x="2559878" y="9212876"/>
            <a:ext cx="147761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окаев</a:t>
            </a:r>
            <a:r>
              <a:rPr lang="ru-RU" sz="1800" b="0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 </a:t>
            </a:r>
            <a:r>
              <a:rPr lang="ru-RU" sz="1800" b="1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подписал</a:t>
            </a:r>
            <a:r>
              <a:rPr lang="ru-RU" sz="1800" b="0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 </a:t>
            </a:r>
            <a:r>
              <a:rPr lang="ru-RU" sz="1800" b="1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указы</a:t>
            </a:r>
            <a:r>
              <a:rPr lang="ru-RU" sz="1800" b="0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 о введении чрезвычайного </a:t>
            </a:r>
            <a:r>
              <a:rPr lang="ru-RU" sz="1800" b="1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положения</a:t>
            </a:r>
            <a:r>
              <a:rPr lang="ru-RU" sz="1800" b="0" i="0">
                <a:solidFill>
                  <a:srgbClr val="000000"/>
                </a:solidFill>
                <a:effectLst/>
                <a:latin typeface="Montserrat" pitchFamily="2" charset="-52"/>
                <a:ea typeface="+mj-ea"/>
                <a:cs typeface="+mj-cs"/>
              </a:rPr>
              <a:t> в 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33F3A591-FD62-4201-BB13-8218D1B3A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4" y="8189843"/>
            <a:ext cx="2005496" cy="1669775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2">
            <a:extLst>
              <a:ext uri="{FF2B5EF4-FFF2-40B4-BE49-F238E27FC236}">
                <a16:creationId xmlns:a16="http://schemas.microsoft.com/office/drawing/2014/main" id="{C7123858-39C7-4045-860C-FF3D4B1B2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82217" y="1758122"/>
            <a:ext cx="8229600" cy="4652963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ru-RU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ru-RU" sz="2000" dirty="0"/>
          </a:p>
          <a:p>
            <a:pPr>
              <a:defRPr/>
            </a:pPr>
            <a:endParaRPr lang="ru-RU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FEC95F-2428-414F-873E-8305078E61D7}"/>
              </a:ext>
            </a:extLst>
          </p:cNvPr>
          <p:cNvSpPr txBox="1"/>
          <p:nvPr/>
        </p:nvSpPr>
        <p:spPr>
          <a:xfrm>
            <a:off x="357809" y="1180863"/>
            <a:ext cx="842838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>
                <a:solidFill>
                  <a:srgbClr val="000000"/>
                </a:solidFill>
                <a:effectLst/>
                <a:latin typeface="Montserrat" pitchFamily="2" charset="-52"/>
              </a:rPr>
              <a:t>6) запретить забастовки и иные способы приостановления или прекращения деятельности юридических лиц;</a:t>
            </a:r>
            <a:endParaRPr lang="kk-KZ" b="0" i="0">
              <a:solidFill>
                <a:srgbClr val="000000"/>
              </a:solidFill>
              <a:effectLst/>
              <a:latin typeface="Montserrat" pitchFamily="2" charset="-52"/>
            </a:endParaRPr>
          </a:p>
          <a:p>
            <a:pPr algn="l"/>
            <a:endParaRPr lang="ru-RU" b="0" i="0">
              <a:solidFill>
                <a:srgbClr val="000000"/>
              </a:solidFill>
              <a:effectLst/>
              <a:latin typeface="Montserrat" pitchFamily="2" charset="-52"/>
            </a:endParaRPr>
          </a:p>
          <a:p>
            <a:pPr algn="l"/>
            <a:r>
              <a:rPr lang="ru-RU" b="0" i="0">
                <a:solidFill>
                  <a:srgbClr val="000000"/>
                </a:solidFill>
                <a:effectLst/>
                <a:latin typeface="Montserrat" pitchFamily="2" charset="-52"/>
              </a:rPr>
              <a:t>7) запретить продажу оружия, боеприпасов, взрывчатых веществ, специальных средств, ядовитых веществ, установить особый режим оборота лекарственных, наркотических средств, психотропных веществ, прекурсоров, а также этилового спирта, алкогольной продукции;</a:t>
            </a:r>
            <a:endParaRPr lang="kk-KZ" b="0" i="0">
              <a:solidFill>
                <a:srgbClr val="000000"/>
              </a:solidFill>
              <a:effectLst/>
              <a:latin typeface="Montserrat" pitchFamily="2" charset="-52"/>
            </a:endParaRPr>
          </a:p>
          <a:p>
            <a:pPr algn="l"/>
            <a:endParaRPr lang="ru-RU" b="0" i="0">
              <a:solidFill>
                <a:srgbClr val="000000"/>
              </a:solidFill>
              <a:effectLst/>
              <a:latin typeface="Montserrat" pitchFamily="2" charset="-52"/>
            </a:endParaRPr>
          </a:p>
          <a:p>
            <a:pPr algn="l"/>
            <a:r>
              <a:rPr lang="ru-RU" b="0" i="0">
                <a:solidFill>
                  <a:srgbClr val="000000"/>
                </a:solidFill>
                <a:effectLst/>
                <a:latin typeface="Montserrat" pitchFamily="2" charset="-52"/>
              </a:rPr>
              <a:t>8) обеспечить временное изъятие у физических лиц оружия и боеприпасов, ядовитых веществ, а у юридических лиц временное изъятие, наряду с оружием, боеприпасами и ядовитыми веществами, также боевой и учебной военной техники, взрывчатых и радиоактивных веществ.</a:t>
            </a:r>
          </a:p>
          <a:p>
            <a:pPr algn="l"/>
            <a:endParaRPr lang="ru-RU" b="0" i="0">
              <a:solidFill>
                <a:srgbClr val="000000"/>
              </a:solidFill>
              <a:effectLst/>
              <a:latin typeface="Montserrat" pitchFamily="2" charset="-5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>
            <a:extLst>
              <a:ext uri="{FF2B5EF4-FFF2-40B4-BE49-F238E27FC236}">
                <a16:creationId xmlns:a16="http://schemas.microsoft.com/office/drawing/2014/main" id="{6B64F926-9CAC-4725-947B-B64AF78112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66700"/>
            <a:ext cx="8686800" cy="6324600"/>
          </a:xfrm>
        </p:spPr>
        <p:txBody>
          <a:bodyPr/>
          <a:lstStyle/>
          <a:p>
            <a:r>
              <a:rPr lang="ru-RU" altLang="ru-RU" sz="1600" b="1"/>
              <a:t>Инструктаж  родителей об охране жизни и здоровья, учащихся</a:t>
            </a:r>
          </a:p>
          <a:p>
            <a:r>
              <a:rPr lang="ru-RU" altLang="ru-RU" sz="1600" b="1"/>
              <a:t>  на период зимних каникул.</a:t>
            </a:r>
            <a:endParaRPr lang="ru-RU" altLang="ru-RU" sz="1600"/>
          </a:p>
          <a:p>
            <a:r>
              <a:rPr lang="ru-RU" altLang="ru-RU" sz="1600" b="1"/>
              <a:t>Дата:</a:t>
            </a:r>
            <a:r>
              <a:rPr lang="kk-KZ" altLang="ru-RU" sz="1600" b="1"/>
              <a:t> 12.01.</a:t>
            </a:r>
            <a:r>
              <a:rPr lang="ru-RU" altLang="ru-RU" sz="1600" b="1"/>
              <a:t>202</a:t>
            </a:r>
            <a:r>
              <a:rPr lang="kk-KZ" altLang="ru-RU" sz="1600" b="1"/>
              <a:t>2</a:t>
            </a:r>
            <a:endParaRPr lang="ru-RU" altLang="ru-RU" sz="1600"/>
          </a:p>
          <a:p>
            <a:r>
              <a:rPr lang="ru-RU" altLang="ru-RU" sz="1400"/>
              <a:t>Приближается новый год, зимние каникулы, веселое время года, в которые нужно заранее позаботиться об организации проведения зимних каникул детьми, о сохранении здоровья и безопасности, чтобы праздники прошли без ограничений, чтобы ребенок провел их с пользой для своего соматического, психологического и психического здоровья советуем:</a:t>
            </a:r>
          </a:p>
          <a:p>
            <a:r>
              <a:rPr lang="ru-RU" altLang="ru-RU" sz="1400"/>
              <a:t>Соблюдать правила дорожного движения в зимнее время. Быть осторожными и внимательными  во время  движения по дороге, особенно в вечернее время суток.</a:t>
            </a:r>
          </a:p>
          <a:p>
            <a:r>
              <a:rPr lang="ru-RU" altLang="ru-RU" sz="1400"/>
              <a:t> Не разговаривать с незнакомыми людьми, не садиться в незнакомый транспорт.</a:t>
            </a:r>
          </a:p>
          <a:p>
            <a:r>
              <a:rPr lang="ru-RU" altLang="ru-RU" sz="1400"/>
              <a:t>Осторожно обращаться  с газовыми и электроприборами, предметами бытовой химии, лекарственными препаратами.</a:t>
            </a:r>
          </a:p>
          <a:p>
            <a:r>
              <a:rPr lang="ru-RU" altLang="ru-RU" sz="1400"/>
              <a:t>Не  употреблять алкогольных напитков, курение.</a:t>
            </a:r>
          </a:p>
          <a:p>
            <a:r>
              <a:rPr lang="ru-RU" altLang="ru-RU" sz="1400"/>
              <a:t>Не подходить, не трогать руками подозрительные предметы. В случае обнаружения  сообщить взрослым, в полицию.</a:t>
            </a:r>
          </a:p>
          <a:p>
            <a:r>
              <a:rPr lang="ru-RU" altLang="ru-RU" sz="1400"/>
              <a:t>Находясь дома, не открывать дверь незнакомым людям.</a:t>
            </a:r>
          </a:p>
          <a:p>
            <a:r>
              <a:rPr lang="ru-RU" altLang="ru-RU" sz="1400"/>
              <a:t>Не пребывать на водоёмах в период зимних каникул.</a:t>
            </a:r>
          </a:p>
          <a:p>
            <a:r>
              <a:rPr lang="ru-RU" altLang="ru-RU" sz="1400"/>
              <a:t>Всегда сообщать родителям о своем местонахождении.</a:t>
            </a:r>
          </a:p>
          <a:p>
            <a:r>
              <a:rPr lang="ru-RU" altLang="ru-RU" sz="1400"/>
              <a:t>Не находиться  на улице после 22.00 часа без сопровождения взрослых.</a:t>
            </a:r>
          </a:p>
          <a:p>
            <a:r>
              <a:rPr lang="ru-RU" altLang="ru-RU" sz="1400"/>
              <a:t>Соблюдать правила поведения  в общественных местах.</a:t>
            </a:r>
          </a:p>
          <a:p>
            <a:r>
              <a:rPr lang="ru-RU" altLang="ru-RU" sz="1400" b="1"/>
              <a:t>Помнить телефон службы МЧС: 01, 112.</a:t>
            </a:r>
            <a:endParaRPr lang="ru-RU" altLang="ru-RU" sz="1400"/>
          </a:p>
          <a:p>
            <a:r>
              <a:rPr lang="ru-RU" altLang="ru-RU" sz="1400"/>
              <a:t>Не увлекайтесь длительным просмотром телевизора, многочасовой работой за компьютером.</a:t>
            </a:r>
          </a:p>
          <a:p>
            <a:r>
              <a:rPr lang="ru-RU" altLang="ru-RU" sz="1400"/>
              <a:t>Соблюдать правила охраны жизни и здоровья во время Новогодних огоньков,  не использовать хлопушки, бенгальские огни, петарды.</a:t>
            </a:r>
          </a:p>
          <a:p>
            <a:r>
              <a:rPr lang="ru-RU" altLang="ru-RU" sz="1400" b="1"/>
              <a:t>Помнить, что во время   зимних каникул  ответственность за жизнь и здоровье детей несут  родители !</a:t>
            </a:r>
            <a:endParaRPr lang="ru-RU" altLang="ru-RU" sz="1400"/>
          </a:p>
          <a:p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>
            <a:extLst>
              <a:ext uri="{FF2B5EF4-FFF2-40B4-BE49-F238E27FC236}">
                <a16:creationId xmlns:a16="http://schemas.microsoft.com/office/drawing/2014/main" id="{8EBC2BEF-1427-420A-90E5-D16D223BE6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324600"/>
          </a:xfrm>
        </p:spPr>
        <p:txBody>
          <a:bodyPr/>
          <a:lstStyle/>
          <a:p>
            <a:r>
              <a:rPr lang="ru-RU" altLang="ru-RU" sz="1600"/>
              <a:t> </a:t>
            </a:r>
            <a:r>
              <a:rPr lang="ru-RU" altLang="ru-RU" sz="1600" b="1"/>
              <a:t>Инструктаж для родителей:</a:t>
            </a:r>
            <a:endParaRPr lang="ru-RU" altLang="ru-RU" sz="1600"/>
          </a:p>
          <a:p>
            <a:pPr>
              <a:buFontTx/>
              <a:buNone/>
            </a:pPr>
            <a:r>
              <a:rPr lang="ru-RU" altLang="ru-RU" sz="1600" b="1"/>
              <a:t>        "О запрещении использования детьми пиротехнических средств".</a:t>
            </a:r>
          </a:p>
          <a:p>
            <a:r>
              <a:rPr lang="ru-RU" altLang="ru-RU" sz="1400"/>
              <a:t>Уважаемые родители, проводите разъяснительные беседы со своими детьми о запрещении самостоятельных покупок пиротехники и её использования без контроля взрослых.</a:t>
            </a:r>
            <a:r>
              <a:rPr lang="ru-RU" altLang="ru-RU" sz="1400" b="1"/>
              <a:t> </a:t>
            </a:r>
            <a:endParaRPr lang="ru-RU" altLang="ru-RU" sz="1400"/>
          </a:p>
          <a:p>
            <a:r>
              <a:rPr lang="ru-RU" altLang="ru-RU" sz="1400" b="1"/>
              <a:t>Детям  до 18 лет пользоваться петардами, фейерверками, хлопушками  строго запрещено!</a:t>
            </a:r>
            <a:endParaRPr lang="ru-RU" altLang="ru-RU" sz="1400"/>
          </a:p>
          <a:p>
            <a:r>
              <a:rPr lang="ru-RU" altLang="ru-RU" sz="1400" b="1"/>
              <a:t>Правила безопасности при использовании пиротехники взрослыми.</a:t>
            </a:r>
            <a:endParaRPr lang="ru-RU" altLang="ru-RU" sz="1400"/>
          </a:p>
          <a:p>
            <a:r>
              <a:rPr lang="ru-RU" altLang="ru-RU" sz="1400"/>
              <a:t>Не используйте пиротехнику, если Вы не понимаете, как ею пользоваться, а инструкции не прилагается, или она написана на непонятном вам языке.</a:t>
            </a:r>
          </a:p>
          <a:p>
            <a:r>
              <a:rPr lang="ru-RU" altLang="ru-RU" sz="1400"/>
              <a:t>Перед использованием пиротехники  внимательно ознакомьтесь с инструкцией.</a:t>
            </a:r>
          </a:p>
          <a:p>
            <a:r>
              <a:rPr lang="ru-RU" altLang="ru-RU" sz="1400"/>
              <a:t>Нельзя устраивать салюты ближе 20 метров от жилых помещений и легковоспламеняющихся предметов, под навесами и кронами деревьев.</a:t>
            </a:r>
          </a:p>
          <a:p>
            <a:r>
              <a:rPr lang="ru-RU" altLang="ru-RU" sz="1400"/>
              <a:t>Нельзя носить петарды в карманах и держать фитиль во время поджигания около лица.</a:t>
            </a:r>
          </a:p>
          <a:p>
            <a:r>
              <a:rPr lang="ru-RU" altLang="ru-RU" sz="1400"/>
              <a:t>Запрещается курить рядом с пиротехническим изделием.</a:t>
            </a:r>
          </a:p>
          <a:p>
            <a:r>
              <a:rPr lang="ru-RU" altLang="ru-RU" sz="1400"/>
              <a:t>Не применять салюты при сильном ветре.</a:t>
            </a:r>
          </a:p>
          <a:p>
            <a:r>
              <a:rPr lang="ru-RU" altLang="ru-RU" sz="1400"/>
              <a:t>Не направлять пиротехнические средства на людей и животных.</a:t>
            </a:r>
          </a:p>
          <a:p>
            <a:r>
              <a:rPr lang="ru-RU" altLang="ru-RU" sz="1400"/>
              <a:t>Не подходить ближе 15метров к зажженным салютам и фейерверкам.</a:t>
            </a:r>
          </a:p>
          <a:p>
            <a:r>
              <a:rPr lang="ru-RU" altLang="ru-RU" sz="1400"/>
              <a:t>Поджигать фитиль нужно на расстоянии вытянутой руки.</a:t>
            </a:r>
          </a:p>
          <a:p>
            <a:r>
              <a:rPr lang="ru-RU" altLang="ru-RU" sz="1400"/>
              <a:t>Петарды должны применяться только лицами достигшими 18лет.</a:t>
            </a:r>
          </a:p>
          <a:p>
            <a:r>
              <a:rPr lang="ru-RU" altLang="ru-RU" sz="1400"/>
              <a:t>Не оставлять без внимания детей, не давать им в руки пиротехнику.</a:t>
            </a:r>
          </a:p>
          <a:p>
            <a:r>
              <a:rPr lang="ru-RU" altLang="ru-RU" sz="1400"/>
              <a:t>Не использовать пиротехнику с истекшим сроком годности или дефектами.</a:t>
            </a:r>
          </a:p>
          <a:p>
            <a:r>
              <a:rPr lang="ru-RU" altLang="ru-RU" sz="1400"/>
              <a:t> Не разбирать пиротехнические изделия.</a:t>
            </a:r>
          </a:p>
          <a:p>
            <a:r>
              <a:rPr lang="ru-RU" altLang="ru-RU" sz="1400"/>
              <a:t>Уважаемые родители! Лучшее правило безопасности в современном мире – не допускать, не рисковать!</a:t>
            </a:r>
          </a:p>
          <a:p>
            <a:r>
              <a:rPr lang="ru-RU" altLang="ru-RU" sz="1400"/>
              <a:t> </a:t>
            </a:r>
            <a:r>
              <a:rPr lang="ru-RU" altLang="ru-RU" sz="1400" b="1"/>
              <a:t>Здоровья и счастья вам и вашим детям в наступающем новом году!</a:t>
            </a:r>
            <a:endParaRPr lang="ru-RU" altLang="ru-RU" sz="1400"/>
          </a:p>
          <a:p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>
            <a:extLst>
              <a:ext uri="{FF2B5EF4-FFF2-40B4-BE49-F238E27FC236}">
                <a16:creationId xmlns:a16="http://schemas.microsoft.com/office/drawing/2014/main" id="{C8A3F182-530B-4271-AE43-627D84DE11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sz="1600" b="1" u="sng"/>
              <a:t>Рассмотрим главные правила поведения на дороге зимой:</a:t>
            </a:r>
            <a:br>
              <a:rPr lang="ru-RU" altLang="ru-RU" sz="1600" b="1" u="sng"/>
            </a:br>
            <a:r>
              <a:rPr lang="ru-RU" altLang="ru-RU" sz="1600" b="1" i="1"/>
              <a:t>1. Удвоенное внимание и повышенная осторожность!..</a:t>
            </a:r>
            <a:endParaRPr lang="ru-RU" altLang="ru-RU" sz="1600"/>
          </a:p>
          <a:p>
            <a:r>
              <a:rPr lang="ru-RU" altLang="ru-RU" sz="1600" b="1" i="1"/>
              <a:t>2. Яркая одежда ребёнка (светоотражатели). </a:t>
            </a:r>
            <a:endParaRPr lang="ru-RU" altLang="ru-RU" sz="1600"/>
          </a:p>
          <a:p>
            <a:r>
              <a:rPr lang="ru-RU" altLang="ru-RU" sz="1600" b="1" i="1"/>
              <a:t>3. Яркое солнце, как ни странно, тоже помеха. Яркое солнце и белый снег создают эффект бликов, человек как бы «ослепляется». Поэтому нужно быть крайне внимательным. </a:t>
            </a:r>
            <a:endParaRPr lang="ru-RU" altLang="ru-RU" sz="1600"/>
          </a:p>
          <a:p>
            <a:r>
              <a:rPr lang="ru-RU" altLang="ru-RU" sz="1600" b="1" i="1"/>
              <a:t>4. В снежный накат или гололед повышается вероятность «юза», заноса автомобиля, и, самое главное — непредсказуемо удли­няется тормозной путь. Поэтому обычное (летнее) безопасное для перехода расстояние до машины нужно увеличить в несколько раз.</a:t>
            </a:r>
            <a:br>
              <a:rPr lang="ru-RU" altLang="ru-RU" sz="1600" b="1" i="1"/>
            </a:br>
            <a:r>
              <a:rPr lang="ru-RU" altLang="ru-RU" sz="1600" b="1" i="1"/>
              <a:t>5. В оттепель на улице появляются коварные лужи, под которыми скрывается лед. Дорога становится очень скользкой! Поэтому при переходе через проезжую часть лучше подождать, пока не будет проезжающих машин. Ни в коем случае не бежать через про­езжую часть, даже на переходе! Переходить только шагом и быть внимательным.</a:t>
            </a:r>
            <a:br>
              <a:rPr lang="ru-RU" altLang="ru-RU" sz="1600" b="1" i="1"/>
            </a:br>
            <a:r>
              <a:rPr lang="ru-RU" altLang="ru-RU" sz="1600" b="1" i="1"/>
              <a:t>6. Количество мест закрытого обзора зимой становится больше. Мешают увидеть приближающийся транспорт:</a:t>
            </a:r>
            <a:br>
              <a:rPr lang="ru-RU" altLang="ru-RU" sz="1600" b="1" i="1"/>
            </a:br>
            <a:r>
              <a:rPr lang="ru-RU" altLang="ru-RU" sz="1600" b="1" i="1"/>
              <a:t>— сугробы на обочине;</a:t>
            </a:r>
            <a:br>
              <a:rPr lang="ru-RU" altLang="ru-RU" sz="1600" b="1" i="1"/>
            </a:br>
            <a:r>
              <a:rPr lang="ru-RU" altLang="ru-RU" sz="1600" b="1" i="1"/>
              <a:t>— сужение дороги из-за неубранного снега:</a:t>
            </a:r>
            <a:br>
              <a:rPr lang="ru-RU" altLang="ru-RU" sz="1600" b="1" i="1"/>
            </a:br>
            <a:r>
              <a:rPr lang="ru-RU" altLang="ru-RU" sz="1600" b="1" i="1"/>
              <a:t>— стоящая заснеженная машина.</a:t>
            </a:r>
            <a:br>
              <a:rPr lang="ru-RU" altLang="ru-RU" sz="1600" b="1" i="1"/>
            </a:br>
            <a:r>
              <a:rPr lang="ru-RU" altLang="ru-RU" sz="1600" b="1" i="1"/>
              <a:t>Значит, нужно быть крайне внимательным, вначале обязательно остановиться и, только убедившись в том, что поблизости нет транспорта, переходить проезжую часть. </a:t>
            </a:r>
            <a:endParaRPr lang="ru-RU" altLang="ru-RU" sz="1600"/>
          </a:p>
          <a:p>
            <a:r>
              <a:rPr lang="ru-RU" altLang="ru-RU" sz="1600"/>
              <a:t> </a:t>
            </a:r>
            <a:r>
              <a:rPr lang="ru-RU" altLang="ru-RU" sz="1600" b="1" i="1"/>
              <a:t> Сохранение жизни и здоровья детей – главная обязанность взрослых.</a:t>
            </a:r>
            <a:endParaRPr lang="ru-RU" altLang="ru-RU" sz="1600"/>
          </a:p>
          <a:p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70Gp_natural_light">
  <a:themeElements>
    <a:clrScheme name="170Gp_natural_light 1">
      <a:dk1>
        <a:srgbClr val="000000"/>
      </a:dk1>
      <a:lt1>
        <a:srgbClr val="FFFFFF"/>
      </a:lt1>
      <a:dk2>
        <a:srgbClr val="000066"/>
      </a:dk2>
      <a:lt2>
        <a:srgbClr val="C0C0C0"/>
      </a:lt2>
      <a:accent1>
        <a:srgbClr val="65D135"/>
      </a:accent1>
      <a:accent2>
        <a:srgbClr val="ECCE4C"/>
      </a:accent2>
      <a:accent3>
        <a:srgbClr val="FFFFFF"/>
      </a:accent3>
      <a:accent4>
        <a:srgbClr val="000000"/>
      </a:accent4>
      <a:accent5>
        <a:srgbClr val="B8E5AE"/>
      </a:accent5>
      <a:accent6>
        <a:srgbClr val="D6BA44"/>
      </a:accent6>
      <a:hlink>
        <a:srgbClr val="AE0404"/>
      </a:hlink>
      <a:folHlink>
        <a:srgbClr val="0066CC"/>
      </a:folHlink>
    </a:clrScheme>
    <a:fontScheme name="170Gp_natural_ligh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70Gp_natural_light 1">
        <a:dk1>
          <a:srgbClr val="000000"/>
        </a:dk1>
        <a:lt1>
          <a:srgbClr val="FFFFFF"/>
        </a:lt1>
        <a:dk2>
          <a:srgbClr val="000066"/>
        </a:dk2>
        <a:lt2>
          <a:srgbClr val="C0C0C0"/>
        </a:lt2>
        <a:accent1>
          <a:srgbClr val="65D135"/>
        </a:accent1>
        <a:accent2>
          <a:srgbClr val="ECCE4C"/>
        </a:accent2>
        <a:accent3>
          <a:srgbClr val="FFFFFF"/>
        </a:accent3>
        <a:accent4>
          <a:srgbClr val="000000"/>
        </a:accent4>
        <a:accent5>
          <a:srgbClr val="B8E5AE"/>
        </a:accent5>
        <a:accent6>
          <a:srgbClr val="D6BA44"/>
        </a:accent6>
        <a:hlink>
          <a:srgbClr val="AE0404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2">
        <a:dk1>
          <a:srgbClr val="000000"/>
        </a:dk1>
        <a:lt1>
          <a:srgbClr val="FFFFFF"/>
        </a:lt1>
        <a:dk2>
          <a:srgbClr val="17407D"/>
        </a:dk2>
        <a:lt2>
          <a:srgbClr val="DDDDDD"/>
        </a:lt2>
        <a:accent1>
          <a:srgbClr val="5DC5B9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6DFD9"/>
        </a:accent5>
        <a:accent6>
          <a:srgbClr val="8AB9E7"/>
        </a:accent6>
        <a:hlink>
          <a:srgbClr val="5D99DB"/>
        </a:hlink>
        <a:folHlink>
          <a:srgbClr val="F1CA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0Gp_natural_light 3">
        <a:dk1>
          <a:srgbClr val="000000"/>
        </a:dk1>
        <a:lt1>
          <a:srgbClr val="FFFFFF"/>
        </a:lt1>
        <a:dk2>
          <a:srgbClr val="511550"/>
        </a:dk2>
        <a:lt2>
          <a:srgbClr val="DDDDDD"/>
        </a:lt2>
        <a:accent1>
          <a:srgbClr val="8B8DE1"/>
        </a:accent1>
        <a:accent2>
          <a:srgbClr val="CABDF5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B7ABDE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1352</Words>
  <Application>Microsoft Office PowerPoint</Application>
  <PresentationFormat>Экран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170Gp_natural_light</vt:lpstr>
      <vt:lpstr>Презентация PowerPoint</vt:lpstr>
      <vt:lpstr>Презентация PowerPoint</vt:lpstr>
      <vt:lpstr>Президент Казахстана Касым-Жомарт Токаев подписал указы о введении чрезвычайного положения в ряде регионов.  До 00 часов 00 минут 19 января 2022 года чрезвычайное положение будет действовать также в Северо-Казахстанской, Павлодарской, Костанайской, Туркестанской, Карагандинской, Западно-Казахстанской, Восточно-Казахстанской, Актюбинской, Акмолинской, Кызылординской, Жамбылской, Атырауской областях и городе Шымкенте. Ранее режим чрезвычайного положения был введен в Алматы, Нур-Султане, Мангистауской и Алматинской областях.  То есть на всей территории Казахстана будет действовать комендантский час с 23 часов 00 минут до 7 часов 00 минут. На период чрезвычайного положения создаются комендатуры, комендантами назначены начальники Департаментов полиции. Указами предусмотрено ввести на период действия чрезвычайного положения меры и временные ограничения.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Guilddesign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</dc:creator>
  <cp:lastModifiedBy>Неизвестный пользователь</cp:lastModifiedBy>
  <cp:revision>78</cp:revision>
  <cp:lastPrinted>2020-12-28T17:49:33Z</cp:lastPrinted>
  <dcterms:created xsi:type="dcterms:W3CDTF">2004-07-24T05:38:31Z</dcterms:created>
  <dcterms:modified xsi:type="dcterms:W3CDTF">2022-01-28T02:40:42Z</dcterms:modified>
</cp:coreProperties>
</file>